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21"/>
  </p:notesMasterIdLst>
  <p:sldIdLst>
    <p:sldId id="256" r:id="rId2"/>
    <p:sldId id="260" r:id="rId3"/>
    <p:sldId id="280" r:id="rId4"/>
    <p:sldId id="257" r:id="rId5"/>
    <p:sldId id="261" r:id="rId6"/>
    <p:sldId id="270" r:id="rId7"/>
    <p:sldId id="262" r:id="rId8"/>
    <p:sldId id="263" r:id="rId9"/>
    <p:sldId id="264" r:id="rId10"/>
    <p:sldId id="265" r:id="rId11"/>
    <p:sldId id="266" r:id="rId12"/>
    <p:sldId id="267" r:id="rId13"/>
    <p:sldId id="272" r:id="rId14"/>
    <p:sldId id="268" r:id="rId15"/>
    <p:sldId id="273" r:id="rId16"/>
    <p:sldId id="278" r:id="rId17"/>
    <p:sldId id="279" r:id="rId18"/>
    <p:sldId id="274" r:id="rId19"/>
    <p:sldId id="277" r:id="rId2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 snapToGrid="0">
      <p:cViewPr varScale="1">
        <p:scale>
          <a:sx n="87" d="100"/>
          <a:sy n="87" d="100"/>
        </p:scale>
        <p:origin x="69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238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450691-A2F7-4E28-8058-8BFEEB74C14A}" type="datetimeFigureOut">
              <a:rPr lang="fr-FR" smtClean="0"/>
              <a:t>06/11/2015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11829C-71CD-4FA4-B5F5-FC02456F448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7829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9040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1621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3740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73610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2736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10530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96358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Je concatène les différents champs</a:t>
            </a:r>
            <a:r>
              <a:rPr lang="fr-FR" baseline="0" dirty="0" smtClean="0"/>
              <a:t> de textes et j’obtiens un vecteur de caractéristiques pour le bien.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2466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6488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164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4735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1352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7062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4596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2475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6870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0AFCB-D114-4550-98A2-FDF97F1176C3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3" y="6406644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89144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FA9F-81B6-445D-837F-C6AC56B709D7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08087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F144A-166C-4A2F-96B3-0F6E902674FF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7113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E3F-BEFB-4990-9FB1-12D212578667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57899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2132C-C434-4708-8141-CD1B76D6DABB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44398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76534-5C6A-4AF6-8B8C-0C701D4A6BFD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79100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987B-E756-4762-8412-F1BB393FB383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90723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50CD-E474-48FF-96B8-9A84455E3082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61051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E87D-3BD7-434E-B2FA-E118C5BA0BA4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313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D95DF-F337-4359-9F60-6BF31C31027C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5948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5278D-FECA-471F-8F25-A638E0C94869}" type="datetime1">
              <a:rPr lang="fr-FR" smtClean="0"/>
              <a:t>06/11/2015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93304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5B3EC-6A5E-4FC9-9091-3178C1E76990}" type="datetime1">
              <a:rPr lang="fr-FR" smtClean="0"/>
              <a:t>06/11/2015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23959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5C-2A73-4C1F-8655-9AF1E6A73BAB}" type="datetime1">
              <a:rPr lang="fr-FR" smtClean="0"/>
              <a:t>06/11/2015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86597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661-0CBD-4EBD-9CFB-3ADEFCE7FF83}" type="datetime1">
              <a:rPr lang="fr-FR" smtClean="0"/>
              <a:t>06/11/2015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1757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15684-9133-4A35-8E40-E9C20129EE21}" type="datetime1">
              <a:rPr lang="fr-FR" smtClean="0"/>
              <a:t>06/11/2015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0406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4222B-2C64-4154-84F6-5723406BAA96}" type="datetime1">
              <a:rPr lang="fr-FR" smtClean="0"/>
              <a:t>06/11/2015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91225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alphaModFix amt="1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5741D-10EA-43D3-B29E-4AC3D6F68492}" type="datetime1">
              <a:rPr lang="fr-FR" smtClean="0"/>
              <a:t>06/11/2015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0533" y="6416761"/>
            <a:ext cx="10567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/>
                </a:solidFill>
              </a:defRPr>
            </a:lvl1pPr>
          </a:lstStyle>
          <a:p>
            <a:fld id="{E6D16749-6CBF-48FC-AC66-F18CCBC01627}" type="slidenum">
              <a:rPr lang="fr-FR" smtClean="0"/>
              <a:pPr/>
              <a:t>‹#›</a:t>
            </a:fld>
            <a:r>
              <a:rPr lang="fr-FR" smtClean="0"/>
              <a:t>/100</a:t>
            </a:r>
            <a:endParaRPr lang="fr-FR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0897721" y="5082621"/>
            <a:ext cx="1415230" cy="1516702"/>
            <a:chOff x="2082212" y="121186"/>
            <a:chExt cx="3431707" cy="3882888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9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82212" y="121186"/>
              <a:ext cx="3431707" cy="3882888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 rot="18719466">
              <a:off x="3381370" y="2326949"/>
              <a:ext cx="1399817" cy="559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dirty="0" smtClean="0">
                  <a:solidFill>
                    <a:srgbClr val="00B050"/>
                  </a:solidFill>
                </a:rPr>
                <a:t>IMMO</a:t>
              </a:r>
              <a:endParaRPr lang="fr-FR" sz="900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0510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0451" y="2503686"/>
            <a:ext cx="7766936" cy="1646302"/>
          </a:xfrm>
        </p:spPr>
        <p:txBody>
          <a:bodyPr/>
          <a:lstStyle/>
          <a:p>
            <a:r>
              <a:rPr lang="fr-FR" dirty="0" smtClean="0"/>
              <a:t>Flat Rat</a:t>
            </a:r>
            <a:br>
              <a:rPr lang="fr-FR" dirty="0" smtClean="0"/>
            </a:br>
            <a:r>
              <a:rPr lang="fr-FR" sz="3200" dirty="0" smtClean="0"/>
              <a:t>The true price of your flat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6" name="TextBox 5"/>
          <p:cNvSpPr txBox="1"/>
          <p:nvPr/>
        </p:nvSpPr>
        <p:spPr>
          <a:xfrm>
            <a:off x="9529590" y="121186"/>
            <a:ext cx="25676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</a:t>
            </a:r>
            <a:r>
              <a:rPr lang="fr-FR" sz="2400" dirty="0" smtClean="0"/>
              <a:t>Webmining</a:t>
            </a:r>
          </a:p>
          <a:p>
            <a:pPr algn="r"/>
            <a:r>
              <a:rPr lang="fr-FR" sz="2000" dirty="0" smtClean="0"/>
              <a:t>Corps des Mines</a:t>
            </a:r>
          </a:p>
          <a:p>
            <a:pPr algn="r"/>
            <a:r>
              <a:rPr lang="fr-FR" sz="1600" dirty="0" smtClean="0"/>
              <a:t>Novembre 2015</a:t>
            </a:r>
            <a:endParaRPr lang="fr-FR" sz="1600" dirty="0" smtClean="0"/>
          </a:p>
        </p:txBody>
      </p:sp>
      <p:grpSp>
        <p:nvGrpSpPr>
          <p:cNvPr id="10" name="Group 9"/>
          <p:cNvGrpSpPr/>
          <p:nvPr/>
        </p:nvGrpSpPr>
        <p:grpSpPr>
          <a:xfrm>
            <a:off x="1090694" y="1198404"/>
            <a:ext cx="3431707" cy="3882888"/>
            <a:chOff x="2082212" y="121186"/>
            <a:chExt cx="3431707" cy="388288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82212" y="121186"/>
              <a:ext cx="3431707" cy="3882888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 rot="18719466">
              <a:off x="3657602" y="2323946"/>
              <a:ext cx="8813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000" dirty="0" smtClean="0">
                  <a:solidFill>
                    <a:srgbClr val="00B050"/>
                  </a:solidFill>
                </a:rPr>
                <a:t>IMMO</a:t>
              </a:r>
              <a:endParaRPr lang="fr-FR" sz="2000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363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508667" y="2924840"/>
            <a:ext cx="971898" cy="4283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10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97907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7944436" y="2935857"/>
            <a:ext cx="1063621" cy="4283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11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50951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2061576" y="4418442"/>
            <a:ext cx="545805" cy="3539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12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88397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7944436" y="2935857"/>
            <a:ext cx="1063621" cy="4283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3840845" y="3321187"/>
            <a:ext cx="591415" cy="3539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094012" y="5124766"/>
            <a:ext cx="5949109" cy="749771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smtClean="0"/>
              <a:t>Différence entre la recherche d’</a:t>
            </a:r>
            <a:r>
              <a:rPr lang="fr-FR" dirty="0" smtClean="0">
                <a:solidFill>
                  <a:srgbClr val="00B050"/>
                </a:solidFill>
              </a:rPr>
              <a:t>un seul mot</a:t>
            </a:r>
            <a:r>
              <a:rPr lang="fr-FR" dirty="0" smtClean="0"/>
              <a:t> et la recherche d’un </a:t>
            </a:r>
            <a:r>
              <a:rPr lang="fr-FR" dirty="0" smtClean="0">
                <a:solidFill>
                  <a:srgbClr val="FF0000"/>
                </a:solidFill>
              </a:rPr>
              <a:t>nombre dans un groupe de mots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13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37798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Expressions régulières</a:t>
            </a:r>
            <a:endParaRPr lang="fr-FR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646890" y="2006354"/>
            <a:ext cx="6594484" cy="3281742"/>
          </a:xfrm>
        </p:spPr>
        <p:txBody>
          <a:bodyPr/>
          <a:lstStyle/>
          <a:p>
            <a:pPr marL="0" indent="0">
              <a:buNone/>
            </a:pPr>
            <a:r>
              <a:rPr lang="fr-FR" u="sng" dirty="0" smtClean="0"/>
              <a:t>Expression régulière</a:t>
            </a:r>
            <a:r>
              <a:rPr lang="fr-FR" dirty="0" smtClean="0"/>
              <a:t> :						</a:t>
            </a:r>
            <a:r>
              <a:rPr lang="fr-FR" u="sng" dirty="0" smtClean="0"/>
              <a:t>Sortie</a:t>
            </a:r>
            <a:r>
              <a:rPr lang="fr-FR" dirty="0" smtClean="0"/>
              <a:t> :</a:t>
            </a:r>
          </a:p>
          <a:p>
            <a:pPr marL="0" indent="0">
              <a:buNone/>
            </a:pPr>
            <a:r>
              <a:rPr lang="fr-FR" dirty="0" smtClean="0"/>
              <a:t>([0-9]+) metres carres						([0-9]+)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u="sng" dirty="0" smtClean="0"/>
              <a:t>Exemple</a:t>
            </a:r>
            <a:r>
              <a:rPr lang="fr-FR" dirty="0" smtClean="0"/>
              <a:t> :</a:t>
            </a:r>
          </a:p>
          <a:p>
            <a:pPr marL="0" indent="0">
              <a:buNone/>
            </a:pPr>
            <a:r>
              <a:rPr lang="fr-FR" dirty="0" smtClean="0"/>
              <a:t>53 metres carres							53</a:t>
            </a:r>
            <a:endParaRPr lang="fr-FR" dirty="0"/>
          </a:p>
        </p:txBody>
      </p:sp>
      <p:sp>
        <p:nvSpPr>
          <p:cNvPr id="7" name="Right Arrow 6"/>
          <p:cNvSpPr/>
          <p:nvPr/>
        </p:nvSpPr>
        <p:spPr>
          <a:xfrm>
            <a:off x="4607052" y="2226049"/>
            <a:ext cx="1061086" cy="349705"/>
          </a:xfrm>
          <a:prstGeom prst="rightArrow">
            <a:avLst>
              <a:gd name="adj1" fmla="val 3893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ight Arrow 7"/>
          <p:cNvSpPr/>
          <p:nvPr/>
        </p:nvSpPr>
        <p:spPr>
          <a:xfrm>
            <a:off x="4607052" y="4438603"/>
            <a:ext cx="1061086" cy="349705"/>
          </a:xfrm>
          <a:prstGeom prst="rightArrow">
            <a:avLst>
              <a:gd name="adj1" fmla="val 3893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extBox 8"/>
          <p:cNvSpPr txBox="1"/>
          <p:nvPr/>
        </p:nvSpPr>
        <p:spPr>
          <a:xfrm>
            <a:off x="1591805" y="2864385"/>
            <a:ext cx="1189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>
                <a:solidFill>
                  <a:srgbClr val="FF0000"/>
                </a:solidFill>
              </a:rPr>
              <a:t>x chiffres</a:t>
            </a:r>
            <a:endParaRPr lang="fr-FR" sz="1600" dirty="0">
              <a:solidFill>
                <a:srgbClr val="FF0000"/>
              </a:solidFill>
            </a:endParaRPr>
          </a:p>
        </p:txBody>
      </p:sp>
      <p:sp>
        <p:nvSpPr>
          <p:cNvPr id="12" name="Right Brace 11"/>
          <p:cNvSpPr/>
          <p:nvPr/>
        </p:nvSpPr>
        <p:spPr>
          <a:xfrm rot="5400000">
            <a:off x="2047544" y="2375965"/>
            <a:ext cx="169659" cy="822605"/>
          </a:xfrm>
          <a:prstGeom prst="rightBrac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14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907191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3840845" y="3321187"/>
            <a:ext cx="591415" cy="3539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Oval 9"/>
          <p:cNvSpPr/>
          <p:nvPr/>
        </p:nvSpPr>
        <p:spPr>
          <a:xfrm>
            <a:off x="6479457" y="2950888"/>
            <a:ext cx="1048662" cy="3539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Oval 10"/>
          <p:cNvSpPr/>
          <p:nvPr/>
        </p:nvSpPr>
        <p:spPr>
          <a:xfrm>
            <a:off x="6139698" y="2169132"/>
            <a:ext cx="1740540" cy="4711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Oval 11"/>
          <p:cNvSpPr/>
          <p:nvPr/>
        </p:nvSpPr>
        <p:spPr>
          <a:xfrm>
            <a:off x="1109080" y="3298183"/>
            <a:ext cx="865891" cy="3893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926022" y="3779778"/>
            <a:ext cx="1232005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Pieces : 2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79643" y="3126670"/>
            <a:ext cx="1487276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Surface : 53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480453" y="1882691"/>
            <a:ext cx="1178806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Ardt : 16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416373" y="2711951"/>
            <a:ext cx="1143733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Etage : 1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15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9" name="TextBox 1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62409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Coordonnées</a:t>
            </a:r>
            <a:endParaRPr lang="fr-FR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38132" y="1410158"/>
            <a:ext cx="8571122" cy="53614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/>
              <a:t>Pourquoi ?</a:t>
            </a:r>
          </a:p>
          <a:p>
            <a:r>
              <a:rPr lang="fr-FR" u="sng" dirty="0" smtClean="0"/>
              <a:t>Déterminant</a:t>
            </a:r>
            <a:r>
              <a:rPr lang="fr-FR" dirty="0" smtClean="0"/>
              <a:t> dans le prix d’un bien</a:t>
            </a:r>
          </a:p>
          <a:p>
            <a:r>
              <a:rPr lang="fr-FR" dirty="0" smtClean="0"/>
              <a:t>Coordonnées arrondissements : pas assez </a:t>
            </a:r>
            <a:r>
              <a:rPr lang="fr-FR" u="sng" dirty="0" smtClean="0"/>
              <a:t>précis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Comment ?</a:t>
            </a:r>
          </a:p>
          <a:p>
            <a:r>
              <a:rPr lang="fr-FR" dirty="0" smtClean="0"/>
              <a:t>Base de données des </a:t>
            </a:r>
            <a:r>
              <a:rPr lang="fr-FR" u="sng" dirty="0" smtClean="0"/>
              <a:t>rues</a:t>
            </a:r>
            <a:r>
              <a:rPr lang="fr-FR" dirty="0" smtClean="0"/>
              <a:t> et des </a:t>
            </a:r>
            <a:r>
              <a:rPr lang="fr-FR" u="sng" dirty="0" smtClean="0"/>
              <a:t>métros</a:t>
            </a:r>
            <a:r>
              <a:rPr lang="fr-FR" dirty="0" smtClean="0"/>
              <a:t> de Paris</a:t>
            </a:r>
          </a:p>
          <a:p>
            <a:pPr marL="457200" lvl="1" indent="0">
              <a:buNone/>
            </a:pPr>
            <a:r>
              <a:rPr lang="fr-FR" sz="1400" dirty="0" smtClean="0"/>
              <a:t>Metros en opendata, scrapping Gmaps pour les rues (merci Marion)</a:t>
            </a:r>
          </a:p>
          <a:p>
            <a:r>
              <a:rPr lang="fr-FR" dirty="0" smtClean="0"/>
              <a:t>Recherche comme pour les features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Conséquences</a:t>
            </a:r>
          </a:p>
          <a:p>
            <a:r>
              <a:rPr lang="fr-FR" dirty="0" smtClean="0"/>
              <a:t>Multiplication du temps de traitement </a:t>
            </a:r>
            <a:r>
              <a:rPr lang="fr-FR" u="sng" dirty="0" smtClean="0"/>
              <a:t>par 10</a:t>
            </a:r>
          </a:p>
          <a:p>
            <a:pPr marL="457200" lvl="1" indent="0">
              <a:buNone/>
            </a:pPr>
            <a:r>
              <a:rPr lang="fr-FR" sz="1400" dirty="0" smtClean="0"/>
              <a:t>(</a:t>
            </a:r>
            <a:r>
              <a:rPr lang="fr-FR" sz="1400" dirty="0" smtClean="0">
                <a:solidFill>
                  <a:srgbClr val="00B050"/>
                </a:solidFill>
              </a:rPr>
              <a:t>&lt;100 features</a:t>
            </a:r>
            <a:r>
              <a:rPr lang="fr-FR" sz="1400" dirty="0" smtClean="0"/>
              <a:t> vs. </a:t>
            </a:r>
            <a:r>
              <a:rPr lang="fr-FR" sz="1400" dirty="0" smtClean="0">
                <a:solidFill>
                  <a:srgbClr val="FF0000"/>
                </a:solidFill>
              </a:rPr>
              <a:t>5000 rues et métros</a:t>
            </a:r>
            <a:r>
              <a:rPr lang="fr-FR" sz="1400" dirty="0" smtClean="0"/>
              <a:t>)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16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96941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Problèmes rencontrés (et traités)</a:t>
            </a:r>
            <a:endParaRPr lang="fr-FR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38132" y="1410158"/>
            <a:ext cx="8571122" cy="5361453"/>
          </a:xfrm>
        </p:spPr>
        <p:txBody>
          <a:bodyPr>
            <a:normAutofit/>
          </a:bodyPr>
          <a:lstStyle/>
          <a:p>
            <a:r>
              <a:rPr lang="fr-FR" dirty="0" smtClean="0"/>
              <a:t>Distinction entre caractéristiques proches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« Appartement de </a:t>
            </a:r>
            <a:r>
              <a:rPr lang="fr-FR" u="sng" dirty="0" smtClean="0"/>
              <a:t>120 m2</a:t>
            </a:r>
            <a:r>
              <a:rPr lang="fr-FR" dirty="0" smtClean="0"/>
              <a:t> avec séjour de </a:t>
            </a:r>
            <a:r>
              <a:rPr lang="fr-FR" u="sng" dirty="0" smtClean="0"/>
              <a:t>30 m2</a:t>
            </a:r>
            <a:r>
              <a:rPr lang="fr-FR" dirty="0" smtClean="0"/>
              <a:t> »</a:t>
            </a:r>
          </a:p>
          <a:p>
            <a:r>
              <a:rPr lang="fr-FR" dirty="0" smtClean="0"/>
              <a:t>Tournures de phrases négatives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« Appartement 6eme étage </a:t>
            </a:r>
            <a:r>
              <a:rPr lang="fr-FR" u="sng" dirty="0" smtClean="0"/>
              <a:t>sans ascenseur</a:t>
            </a:r>
            <a:r>
              <a:rPr lang="fr-FR" dirty="0" smtClean="0"/>
              <a:t> »</a:t>
            </a:r>
          </a:p>
          <a:p>
            <a:r>
              <a:rPr lang="fr-FR" dirty="0" smtClean="0"/>
              <a:t>Nombres en toutes lettres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« Très bien situé, </a:t>
            </a:r>
            <a:r>
              <a:rPr lang="fr-FR" u="sng" dirty="0" smtClean="0"/>
              <a:t>six pièces</a:t>
            </a:r>
            <a:r>
              <a:rPr lang="fr-FR" dirty="0" smtClean="0"/>
              <a:t> au 4eme étage »</a:t>
            </a:r>
          </a:p>
          <a:p>
            <a:r>
              <a:rPr lang="fr-FR" dirty="0" smtClean="0"/>
              <a:t>Fautes de français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« Appart’ avec khav 6eme etaj »</a:t>
            </a:r>
          </a:p>
          <a:p>
            <a:r>
              <a:rPr lang="fr-FR" dirty="0" smtClean="0"/>
              <a:t>Ponctuation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Nombre de pièces : 2 ; etage, 3eme</a:t>
            </a:r>
          </a:p>
          <a:p>
            <a:r>
              <a:rPr lang="fr-FR" dirty="0" smtClean="0"/>
              <a:t>Multiplicité des tournures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9</a:t>
            </a:r>
            <a:r>
              <a:rPr lang="fr-FR" baseline="30000" dirty="0" smtClean="0"/>
              <a:t>e</a:t>
            </a:r>
            <a:r>
              <a:rPr lang="fr-FR" dirty="0" smtClean="0"/>
              <a:t>/9eme   ardt/ard/art/arrondissement   /    Paris 9eme    /    75009</a:t>
            </a:r>
          </a:p>
          <a:p>
            <a:endParaRPr lang="fr-FR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17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pic>
        <p:nvPicPr>
          <p:cNvPr id="1028" name="Picture 4" descr="Afficher l'image d'origine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7" r="16578" b="21933"/>
          <a:stretch/>
        </p:blipFill>
        <p:spPr bwMode="auto">
          <a:xfrm>
            <a:off x="4613627" y="3772010"/>
            <a:ext cx="642486" cy="81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 rot="20958926">
            <a:off x="7207324" y="2699133"/>
            <a:ext cx="2357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smtClean="0">
                <a:solidFill>
                  <a:srgbClr val="FF6600"/>
                </a:solidFill>
              </a:rPr>
              <a:t>0% d’erreur n’existe pas !</a:t>
            </a:r>
            <a:endParaRPr lang="fr-FR" sz="2800" dirty="0">
              <a:solidFill>
                <a:srgbClr val="FF66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 rot="20997110">
            <a:off x="6780565" y="2500321"/>
            <a:ext cx="2922394" cy="1520510"/>
          </a:xfrm>
          <a:prstGeom prst="ellipse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²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8395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grpSp>
        <p:nvGrpSpPr>
          <p:cNvPr id="12" name="Group 11"/>
          <p:cNvGrpSpPr/>
          <p:nvPr/>
        </p:nvGrpSpPr>
        <p:grpSpPr>
          <a:xfrm>
            <a:off x="677334" y="2621559"/>
            <a:ext cx="3346026" cy="3264892"/>
            <a:chOff x="442912" y="2347238"/>
            <a:chExt cx="4712019" cy="415766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912" y="2647275"/>
              <a:ext cx="1438275" cy="3714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913" y="4333200"/>
              <a:ext cx="4712018" cy="21717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51072" y="2347238"/>
              <a:ext cx="3752850" cy="32385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35693" y="2641917"/>
              <a:ext cx="1519238" cy="31432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2912" y="3018750"/>
              <a:ext cx="4712019" cy="1314450"/>
            </a:xfrm>
            <a:prstGeom prst="rect">
              <a:avLst/>
            </a:prstGeom>
          </p:spPr>
        </p:pic>
      </p:grpSp>
      <p:sp>
        <p:nvSpPr>
          <p:cNvPr id="16" name="Right Arrow 15"/>
          <p:cNvSpPr/>
          <p:nvPr/>
        </p:nvSpPr>
        <p:spPr>
          <a:xfrm>
            <a:off x="4470996" y="1968227"/>
            <a:ext cx="1553538" cy="619522"/>
          </a:xfrm>
          <a:prstGeom prst="rightArrow">
            <a:avLst>
              <a:gd name="adj1" fmla="val 3893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8"/>
          <a:srcRect t="1021"/>
          <a:stretch/>
        </p:blipFill>
        <p:spPr>
          <a:xfrm>
            <a:off x="6767233" y="2875869"/>
            <a:ext cx="2811780" cy="311258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871604" y="2106373"/>
            <a:ext cx="21458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Textes d’annonce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72245" y="1897207"/>
            <a:ext cx="2201757" cy="664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Vecteur de caractéristiques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9"/>
          <a:srcRect t="18627"/>
          <a:stretch/>
        </p:blipFill>
        <p:spPr>
          <a:xfrm>
            <a:off x="109648" y="860502"/>
            <a:ext cx="1535198" cy="1615203"/>
          </a:xfrm>
          <a:prstGeom prst="rect">
            <a:avLst/>
          </a:prstGeom>
        </p:spPr>
      </p:pic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18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24" name="TextBox 23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36105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666" y="384735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Résultat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0335" y="4387162"/>
            <a:ext cx="2346592" cy="834833"/>
          </a:xfrm>
        </p:spPr>
        <p:txBody>
          <a:bodyPr/>
          <a:lstStyle/>
          <a:p>
            <a:r>
              <a:rPr lang="fr-FR" dirty="0" smtClean="0"/>
              <a:t>17 Mo</a:t>
            </a:r>
          </a:p>
          <a:p>
            <a:r>
              <a:rPr lang="fr-FR" dirty="0" smtClean="0"/>
              <a:t>18 000 annonces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332" y="2254269"/>
            <a:ext cx="1738599" cy="196341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77927" y="4387162"/>
            <a:ext cx="4263528" cy="1946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14 Mo</a:t>
            </a:r>
          </a:p>
          <a:p>
            <a:r>
              <a:rPr lang="fr-FR" dirty="0" smtClean="0"/>
              <a:t>Colonnes : 90 features</a:t>
            </a:r>
          </a:p>
          <a:p>
            <a:r>
              <a:rPr lang="fr-FR" smtClean="0"/>
              <a:t>Lignes : 18 </a:t>
            </a:r>
            <a:r>
              <a:rPr lang="fr-FR" dirty="0" smtClean="0"/>
              <a:t>000 annonces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0" y="1930400"/>
            <a:ext cx="0" cy="35780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19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009" y="2254269"/>
            <a:ext cx="1801152" cy="1963418"/>
          </a:xfrm>
          <a:prstGeom prst="rect">
            <a:avLst/>
          </a:prstGeom>
        </p:spPr>
      </p:pic>
      <p:sp>
        <p:nvSpPr>
          <p:cNvPr id="13" name="Curved Down Arrow 12"/>
          <p:cNvSpPr/>
          <p:nvPr/>
        </p:nvSpPr>
        <p:spPr>
          <a:xfrm>
            <a:off x="3029638" y="1579955"/>
            <a:ext cx="3657600" cy="107667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325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1762654" y="2765233"/>
            <a:ext cx="7766936" cy="164630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fr-FR" sz="5400" dirty="0" smtClean="0"/>
              <a:t>II. Traitement de texte</a:t>
            </a:r>
            <a:endParaRPr lang="fr-FR" sz="5400" dirty="0"/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1762654" y="3585269"/>
            <a:ext cx="7766936" cy="1096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fr-FR" dirty="0" smtClean="0">
                <a:solidFill>
                  <a:schemeClr val="bg1">
                    <a:lumMod val="50000"/>
                  </a:schemeClr>
                </a:solidFill>
              </a:rPr>
              <a:t>Hugo</a:t>
            </a:r>
            <a:endParaRPr lang="fr-FR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5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Entrée : fichier d’annonces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0335" y="4387162"/>
            <a:ext cx="2346592" cy="834833"/>
          </a:xfrm>
        </p:spPr>
        <p:txBody>
          <a:bodyPr/>
          <a:lstStyle/>
          <a:p>
            <a:r>
              <a:rPr lang="fr-FR" dirty="0" smtClean="0"/>
              <a:t>17 Mo</a:t>
            </a:r>
          </a:p>
          <a:p>
            <a:r>
              <a:rPr lang="fr-FR" dirty="0" smtClean="0"/>
              <a:t>18 000 annonces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332" y="2254269"/>
            <a:ext cx="1738599" cy="196341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458054" y="2254269"/>
            <a:ext cx="4263528" cy="29677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Une annonce = plusieurs champs textes</a:t>
            </a:r>
          </a:p>
          <a:p>
            <a:r>
              <a:rPr lang="fr-FR" dirty="0" smtClean="0"/>
              <a:t>Url</a:t>
            </a:r>
          </a:p>
          <a:p>
            <a:r>
              <a:rPr lang="fr-FR" dirty="0" smtClean="0"/>
              <a:t>Titre</a:t>
            </a:r>
          </a:p>
          <a:p>
            <a:r>
              <a:rPr lang="fr-FR" dirty="0" smtClean="0"/>
              <a:t>Infos</a:t>
            </a:r>
          </a:p>
          <a:p>
            <a:r>
              <a:rPr lang="fr-FR" dirty="0" smtClean="0"/>
              <a:t>Localisation</a:t>
            </a:r>
          </a:p>
          <a:p>
            <a:r>
              <a:rPr lang="fr-FR" dirty="0" smtClean="0"/>
              <a:t>Description</a:t>
            </a:r>
          </a:p>
          <a:p>
            <a:r>
              <a:rPr lang="fr-FR" dirty="0" smtClean="0"/>
              <a:t>Prix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0" y="1930400"/>
            <a:ext cx="0" cy="35780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30266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Objectif</a:t>
            </a:r>
            <a:endParaRPr lang="fr-FR" dirty="0"/>
          </a:p>
        </p:txBody>
      </p:sp>
      <p:grpSp>
        <p:nvGrpSpPr>
          <p:cNvPr id="12" name="Group 11"/>
          <p:cNvGrpSpPr/>
          <p:nvPr/>
        </p:nvGrpSpPr>
        <p:grpSpPr>
          <a:xfrm>
            <a:off x="677334" y="2621559"/>
            <a:ext cx="3346026" cy="3264892"/>
            <a:chOff x="442912" y="2347238"/>
            <a:chExt cx="4712019" cy="415766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912" y="2647275"/>
              <a:ext cx="1438275" cy="3714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913" y="4333200"/>
              <a:ext cx="4712018" cy="21717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51072" y="2347238"/>
              <a:ext cx="3752850" cy="32385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35693" y="2641917"/>
              <a:ext cx="1519238" cy="31432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2912" y="3018750"/>
              <a:ext cx="4712019" cy="1314450"/>
            </a:xfrm>
            <a:prstGeom prst="rect">
              <a:avLst/>
            </a:prstGeom>
          </p:spPr>
        </p:pic>
      </p:grpSp>
      <p:sp>
        <p:nvSpPr>
          <p:cNvPr id="16" name="Right Arrow 15"/>
          <p:cNvSpPr/>
          <p:nvPr/>
        </p:nvSpPr>
        <p:spPr>
          <a:xfrm>
            <a:off x="4470996" y="1968227"/>
            <a:ext cx="1553538" cy="619522"/>
          </a:xfrm>
          <a:prstGeom prst="rightArrow">
            <a:avLst>
              <a:gd name="adj1" fmla="val 3893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8"/>
          <a:srcRect t="1021"/>
          <a:stretch/>
        </p:blipFill>
        <p:spPr>
          <a:xfrm>
            <a:off x="6767233" y="2875869"/>
            <a:ext cx="2811780" cy="311258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871604" y="2106373"/>
            <a:ext cx="21458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Textes d’annonce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72245" y="1897207"/>
            <a:ext cx="2201757" cy="664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Vecteur de caractéristiques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9"/>
          <a:srcRect t="18627"/>
          <a:stretch/>
        </p:blipFill>
        <p:spPr>
          <a:xfrm>
            <a:off x="109648" y="860502"/>
            <a:ext cx="1535198" cy="1615203"/>
          </a:xfrm>
          <a:prstGeom prst="rect">
            <a:avLst/>
          </a:prstGeom>
        </p:spPr>
      </p:pic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4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24" name="TextBox 23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407715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579" y="2886418"/>
            <a:ext cx="6063474" cy="1280887"/>
          </a:xfrm>
        </p:spPr>
        <p:txBody>
          <a:bodyPr/>
          <a:lstStyle/>
          <a:p>
            <a:pPr algn="ctr"/>
            <a:r>
              <a:rPr lang="fr-FR" dirty="0" smtClean="0"/>
              <a:t>Première étape : liste de caractéristiques</a:t>
            </a:r>
            <a:endParaRPr lang="fr-F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053" y="544991"/>
            <a:ext cx="2011268" cy="6126288"/>
          </a:xfrm>
          <a:prstGeom prst="rect">
            <a:avLst/>
          </a:prstGeom>
        </p:spPr>
      </p:pic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5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20" name="TextBox 19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91911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6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8" name="TextBox 7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18454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413288" y="2142390"/>
            <a:ext cx="741133" cy="51825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7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80915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151418" y="2121384"/>
            <a:ext cx="1728820" cy="5700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8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28487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250316" y="2126841"/>
            <a:ext cx="1169983" cy="5700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9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420718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186</TotalTime>
  <Words>360</Words>
  <Application>Microsoft Office PowerPoint</Application>
  <PresentationFormat>Widescreen</PresentationFormat>
  <Paragraphs>153</Paragraphs>
  <Slides>19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Trebuchet MS</vt:lpstr>
      <vt:lpstr>Wingdings</vt:lpstr>
      <vt:lpstr>Wingdings 3</vt:lpstr>
      <vt:lpstr>Facet</vt:lpstr>
      <vt:lpstr>Flat Rat The true price of your flat</vt:lpstr>
      <vt:lpstr>PowerPoint Presentation</vt:lpstr>
      <vt:lpstr>Entrée : fichier d’annonces</vt:lpstr>
      <vt:lpstr>Objectif</vt:lpstr>
      <vt:lpstr>Première étape : liste de caractéristiques</vt:lpstr>
      <vt:lpstr>Traitement de texte</vt:lpstr>
      <vt:lpstr>Traitement de texte</vt:lpstr>
      <vt:lpstr>Traitement de texte</vt:lpstr>
      <vt:lpstr>Traitement de texte</vt:lpstr>
      <vt:lpstr>Traitement de texte</vt:lpstr>
      <vt:lpstr>Traitement de texte</vt:lpstr>
      <vt:lpstr>Traitement de texte</vt:lpstr>
      <vt:lpstr>Traitement de texte</vt:lpstr>
      <vt:lpstr>Expressions régulières</vt:lpstr>
      <vt:lpstr>Traitement de texte</vt:lpstr>
      <vt:lpstr>Coordonnées</vt:lpstr>
      <vt:lpstr>Problèmes rencontrés (et traités)</vt:lpstr>
      <vt:lpstr>Traitement de texte</vt:lpstr>
      <vt:lpstr>Résultat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Prout popo</dc:title>
  <dc:creator>Hugo</dc:creator>
  <cp:lastModifiedBy>Hugo</cp:lastModifiedBy>
  <cp:revision>32</cp:revision>
  <dcterms:created xsi:type="dcterms:W3CDTF">2015-11-05T12:53:47Z</dcterms:created>
  <dcterms:modified xsi:type="dcterms:W3CDTF">2015-11-06T10:37:24Z</dcterms:modified>
</cp:coreProperties>
</file>

<file path=docProps/thumbnail.jpeg>
</file>